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9" r:id="rId2"/>
  </p:sldMasterIdLst>
  <p:sldIdLst>
    <p:sldId id="364" r:id="rId3"/>
    <p:sldId id="366" r:id="rId4"/>
    <p:sldId id="365" r:id="rId5"/>
    <p:sldId id="367" r:id="rId6"/>
    <p:sldId id="369" r:id="rId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18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9.xml"/><Relationship Id="rId4" Type="http://schemas.openxmlformats.org/officeDocument/2006/relationships/tags" Target="../tags/tag2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0.xml"/><Relationship Id="rId4" Type="http://schemas.openxmlformats.org/officeDocument/2006/relationships/tags" Target="../tags/tag1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背景图案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图片 5" descr="文本&#10;&#10;描述已自动生成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00" t="42133" r="30100" b="32335"/>
          <a:stretch>
            <a:fillRect/>
          </a:stretch>
        </p:blipFill>
        <p:spPr>
          <a:xfrm>
            <a:off x="7086600" y="218989"/>
            <a:ext cx="1929384" cy="833977"/>
          </a:xfrm>
          <a:prstGeom prst="rect">
            <a:avLst/>
          </a:prstGeom>
        </p:spPr>
      </p:pic>
      <p:pic>
        <p:nvPicPr>
          <p:cNvPr id="7" name="图片 6" descr="文本&#10;&#10;描述已自动生成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900"/>
            <a:ext cx="2057400" cy="945608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1840865"/>
            <a:ext cx="9144000" cy="2989580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1480478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56300" y="774000"/>
            <a:ext cx="82296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186337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99100" y="2484000"/>
            <a:ext cx="73494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45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899100" y="3560400"/>
            <a:ext cx="73494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1800" spc="15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6912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3006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1083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4814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3632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403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62112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12457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背景图案&#10;&#10;描述已自动生成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/>
                    </a14:imgEffect>
                    <a14:imgEffect>
                      <a14:sharpenSoften amoun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50" b="13300"/>
          <a:stretch>
            <a:fillRect/>
          </a:stretch>
        </p:blipFill>
        <p:spPr>
          <a:xfrm>
            <a:off x="-1" y="0"/>
            <a:ext cx="9144000" cy="6912864"/>
          </a:xfrm>
          <a:prstGeom prst="rect">
            <a:avLst/>
          </a:prstGeom>
        </p:spPr>
      </p:pic>
      <p:pic>
        <p:nvPicPr>
          <p:cNvPr id="16" name="图片 15" descr="图片包含 徽标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99" t="43200" r="12200" b="18222"/>
          <a:stretch>
            <a:fillRect/>
          </a:stretch>
        </p:blipFill>
        <p:spPr>
          <a:xfrm>
            <a:off x="1750835" y="5469636"/>
            <a:ext cx="1829854" cy="9144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1892809" y="5592329"/>
            <a:ext cx="896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造字工房言宋体" pitchFamily="2" charset="-122"/>
                <a:ea typeface="造字工房言宋体" pitchFamily="2" charset="-122"/>
              </a:rPr>
              <a:t>主讲人</a:t>
            </a:r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70189" y="-138594"/>
            <a:ext cx="2160947" cy="1225115"/>
          </a:xfrm>
          <a:prstGeom prst="rect">
            <a:avLst/>
          </a:prstGeom>
          <a:effectLst>
            <a:outerShdw blurRad="50800" dist="50800" dir="2700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8215782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1092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2023/4/30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7624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53340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82617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22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867508"/>
            <a:ext cx="9144000" cy="5662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 contrast="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7195435" y="-49669"/>
            <a:ext cx="1948565" cy="11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81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电脑萤幕画面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" y="0"/>
            <a:ext cx="9143999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6000" contrast="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1" y="-78391"/>
            <a:ext cx="1948565" cy="1104709"/>
          </a:xfrm>
          <a:prstGeom prst="rect">
            <a:avLst/>
          </a:prstGeom>
        </p:spPr>
      </p:pic>
      <p:pic>
        <p:nvPicPr>
          <p:cNvPr id="21" name="图片 20" descr="电脑的屏幕&#10;&#10;描述已自动生成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1754" y="29608"/>
            <a:ext cx="7501466" cy="642147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3076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背景图案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-714"/>
            <a:ext cx="9139429" cy="6858000"/>
          </a:xfrm>
          <a:prstGeom prst="rect">
            <a:avLst/>
          </a:prstGeom>
        </p:spPr>
      </p:pic>
      <p:pic>
        <p:nvPicPr>
          <p:cNvPr id="10" name="图片 9" descr="电子设备的屏幕上写着字&#10;&#10;低可信度描述已自动生成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"/>
                    </a14:imgEffect>
                    <a14:imgEffect>
                      <a14:sharpenSoften amoun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125" r="30"/>
          <a:stretch>
            <a:fillRect/>
          </a:stretch>
        </p:blipFill>
        <p:spPr>
          <a:xfrm>
            <a:off x="4400551" y="2"/>
            <a:ext cx="4740722" cy="6857999"/>
          </a:xfrm>
          <a:custGeom>
            <a:avLst/>
            <a:gdLst>
              <a:gd name="connsiteX0" fmla="*/ 3339941 w 6320962"/>
              <a:gd name="connsiteY0" fmla="*/ 0 h 6857999"/>
              <a:gd name="connsiteX1" fmla="*/ 3345763 w 6320962"/>
              <a:gd name="connsiteY1" fmla="*/ 0 h 6857999"/>
              <a:gd name="connsiteX2" fmla="*/ 3359591 w 6320962"/>
              <a:gd name="connsiteY2" fmla="*/ 0 h 6857999"/>
              <a:gd name="connsiteX3" fmla="*/ 3386519 w 6320962"/>
              <a:gd name="connsiteY3" fmla="*/ 0 h 6857999"/>
              <a:gd name="connsiteX4" fmla="*/ 3430915 w 6320962"/>
              <a:gd name="connsiteY4" fmla="*/ 0 h 6857999"/>
              <a:gd name="connsiteX5" fmla="*/ 3497143 w 6320962"/>
              <a:gd name="connsiteY5" fmla="*/ 0 h 6857999"/>
              <a:gd name="connsiteX6" fmla="*/ 3589572 w 6320962"/>
              <a:gd name="connsiteY6" fmla="*/ 0 h 6857999"/>
              <a:gd name="connsiteX7" fmla="*/ 3712569 w 6320962"/>
              <a:gd name="connsiteY7" fmla="*/ 0 h 6857999"/>
              <a:gd name="connsiteX8" fmla="*/ 3870499 w 6320962"/>
              <a:gd name="connsiteY8" fmla="*/ 0 h 6857999"/>
              <a:gd name="connsiteX9" fmla="*/ 4067729 w 6320962"/>
              <a:gd name="connsiteY9" fmla="*/ 0 h 6857999"/>
              <a:gd name="connsiteX10" fmla="*/ 4308627 w 6320962"/>
              <a:gd name="connsiteY10" fmla="*/ 0 h 6857999"/>
              <a:gd name="connsiteX11" fmla="*/ 4597559 w 6320962"/>
              <a:gd name="connsiteY11" fmla="*/ 0 h 6857999"/>
              <a:gd name="connsiteX12" fmla="*/ 4761403 w 6320962"/>
              <a:gd name="connsiteY12" fmla="*/ 0 h 6857999"/>
              <a:gd name="connsiteX13" fmla="*/ 4938892 w 6320962"/>
              <a:gd name="connsiteY13" fmla="*/ 0 h 6857999"/>
              <a:gd name="connsiteX14" fmla="*/ 5130573 w 6320962"/>
              <a:gd name="connsiteY14" fmla="*/ 0 h 6857999"/>
              <a:gd name="connsiteX15" fmla="*/ 5336992 w 6320962"/>
              <a:gd name="connsiteY15" fmla="*/ 0 h 6857999"/>
              <a:gd name="connsiteX16" fmla="*/ 5558695 w 6320962"/>
              <a:gd name="connsiteY16" fmla="*/ 0 h 6857999"/>
              <a:gd name="connsiteX17" fmla="*/ 5796227 w 6320962"/>
              <a:gd name="connsiteY17" fmla="*/ 0 h 6857999"/>
              <a:gd name="connsiteX18" fmla="*/ 6050134 w 6320962"/>
              <a:gd name="connsiteY18" fmla="*/ 0 h 6857999"/>
              <a:gd name="connsiteX19" fmla="*/ 6320962 w 6320962"/>
              <a:gd name="connsiteY19" fmla="*/ 0 h 6857999"/>
              <a:gd name="connsiteX20" fmla="*/ 6320962 w 6320962"/>
              <a:gd name="connsiteY20" fmla="*/ 6857999 h 6857999"/>
              <a:gd name="connsiteX21" fmla="*/ 0 w 6320962"/>
              <a:gd name="connsiteY21" fmla="*/ 6857999 h 6857999"/>
              <a:gd name="connsiteX22" fmla="*/ 638078 w 6320962"/>
              <a:gd name="connsiteY22" fmla="*/ 6071732 h 6857999"/>
              <a:gd name="connsiteX23" fmla="*/ 1701542 w 6320962"/>
              <a:gd name="connsiteY23" fmla="*/ 5166333 h 6857999"/>
              <a:gd name="connsiteX24" fmla="*/ 2123604 w 6320962"/>
              <a:gd name="connsiteY24" fmla="*/ 4042526 h 6857999"/>
              <a:gd name="connsiteX25" fmla="*/ 1887648 w 6320962"/>
              <a:gd name="connsiteY25" fmla="*/ 2882981 h 6857999"/>
              <a:gd name="connsiteX26" fmla="*/ 2615456 w 6320962"/>
              <a:gd name="connsiteY26" fmla="*/ 1902132 h 6857999"/>
              <a:gd name="connsiteX27" fmla="*/ 3389790 w 6320962"/>
              <a:gd name="connsiteY27" fmla="*/ 726702 h 6857999"/>
              <a:gd name="connsiteX28" fmla="*/ 3403084 w 6320962"/>
              <a:gd name="connsiteY28" fmla="*/ 412989 h 6857999"/>
              <a:gd name="connsiteX29" fmla="*/ 3339941 w 6320962"/>
              <a:gd name="connsiteY2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320962" h="6857999">
                <a:moveTo>
                  <a:pt x="3339941" y="0"/>
                </a:moveTo>
                <a:lnTo>
                  <a:pt x="3345763" y="0"/>
                </a:lnTo>
                <a:lnTo>
                  <a:pt x="3359591" y="0"/>
                </a:lnTo>
                <a:lnTo>
                  <a:pt x="3386519" y="0"/>
                </a:lnTo>
                <a:lnTo>
                  <a:pt x="3430915" y="0"/>
                </a:lnTo>
                <a:lnTo>
                  <a:pt x="3497143" y="0"/>
                </a:lnTo>
                <a:lnTo>
                  <a:pt x="3589572" y="0"/>
                </a:lnTo>
                <a:lnTo>
                  <a:pt x="3712569" y="0"/>
                </a:lnTo>
                <a:lnTo>
                  <a:pt x="3870499" y="0"/>
                </a:lnTo>
                <a:lnTo>
                  <a:pt x="4067729" y="0"/>
                </a:lnTo>
                <a:lnTo>
                  <a:pt x="4308627" y="0"/>
                </a:lnTo>
                <a:lnTo>
                  <a:pt x="4597559" y="0"/>
                </a:lnTo>
                <a:lnTo>
                  <a:pt x="4761403" y="0"/>
                </a:lnTo>
                <a:lnTo>
                  <a:pt x="4938892" y="0"/>
                </a:lnTo>
                <a:lnTo>
                  <a:pt x="5130573" y="0"/>
                </a:lnTo>
                <a:lnTo>
                  <a:pt x="5336992" y="0"/>
                </a:lnTo>
                <a:lnTo>
                  <a:pt x="5558695" y="0"/>
                </a:lnTo>
                <a:lnTo>
                  <a:pt x="5796227" y="0"/>
                </a:lnTo>
                <a:lnTo>
                  <a:pt x="6050134" y="0"/>
                </a:lnTo>
                <a:lnTo>
                  <a:pt x="6320962" y="0"/>
                </a:lnTo>
                <a:cubicBezTo>
                  <a:pt x="6320962" y="0"/>
                  <a:pt x="6320962" y="0"/>
                  <a:pt x="6320962" y="6857999"/>
                </a:cubicBezTo>
                <a:lnTo>
                  <a:pt x="0" y="6857999"/>
                </a:lnTo>
                <a:cubicBezTo>
                  <a:pt x="146226" y="6544286"/>
                  <a:pt x="388829" y="6282197"/>
                  <a:pt x="638078" y="6071732"/>
                </a:cubicBezTo>
                <a:cubicBezTo>
                  <a:pt x="996997" y="5769932"/>
                  <a:pt x="1392473" y="5531669"/>
                  <a:pt x="1701542" y="5166333"/>
                </a:cubicBezTo>
                <a:cubicBezTo>
                  <a:pt x="1944145" y="4872476"/>
                  <a:pt x="2136897" y="4463458"/>
                  <a:pt x="2123604" y="4042526"/>
                </a:cubicBezTo>
                <a:cubicBezTo>
                  <a:pt x="2106987" y="3629538"/>
                  <a:pt x="1837798" y="3323767"/>
                  <a:pt x="1887648" y="2882981"/>
                </a:cubicBezTo>
                <a:cubicBezTo>
                  <a:pt x="1944145" y="2386600"/>
                  <a:pt x="2276477" y="2128482"/>
                  <a:pt x="2615456" y="1902132"/>
                </a:cubicBezTo>
                <a:cubicBezTo>
                  <a:pt x="3007608" y="1640043"/>
                  <a:pt x="3313354" y="1282649"/>
                  <a:pt x="3389790" y="726702"/>
                </a:cubicBezTo>
                <a:cubicBezTo>
                  <a:pt x="3403084" y="623455"/>
                  <a:pt x="3406407" y="516236"/>
                  <a:pt x="3403084" y="412989"/>
                </a:cubicBezTo>
                <a:cubicBezTo>
                  <a:pt x="3396437" y="274002"/>
                  <a:pt x="3376497" y="135016"/>
                  <a:pt x="3339941" y="0"/>
                </a:cubicBezTo>
                <a:close/>
              </a:path>
            </a:pathLst>
          </a:custGeom>
        </p:spPr>
      </p:pic>
      <p:pic>
        <p:nvPicPr>
          <p:cNvPr id="14" name="图片 13" descr="文本&#10;&#10;描述已自动生成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192" y="-714"/>
            <a:ext cx="1974109" cy="907326"/>
          </a:xfrm>
          <a:prstGeom prst="rect">
            <a:avLst/>
          </a:prstGeom>
        </p:spPr>
      </p:pic>
      <p:sp>
        <p:nvSpPr>
          <p:cNvPr id="15" name="五边形 9"/>
          <p:cNvSpPr/>
          <p:nvPr userDrawn="1"/>
        </p:nvSpPr>
        <p:spPr>
          <a:xfrm>
            <a:off x="0" y="435222"/>
            <a:ext cx="594360" cy="404404"/>
          </a:xfrm>
          <a:prstGeom prst="homePlate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48340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22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867508"/>
            <a:ext cx="9144000" cy="5662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 contrast="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7195435" y="-49669"/>
            <a:ext cx="1948565" cy="11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蓝色的天空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0447" cy="6858000"/>
          </a:xfrm>
          <a:prstGeom prst="rect">
            <a:avLst/>
          </a:prstGeom>
        </p:spPr>
      </p:pic>
      <p:grpSp>
        <p:nvGrpSpPr>
          <p:cNvPr id="6" name="组合 5"/>
          <p:cNvGrpSpPr/>
          <p:nvPr userDrawn="1"/>
        </p:nvGrpSpPr>
        <p:grpSpPr>
          <a:xfrm>
            <a:off x="144527" y="179832"/>
            <a:ext cx="8851392" cy="6498336"/>
            <a:chOff x="184150" y="139700"/>
            <a:chExt cx="11823700" cy="6578600"/>
          </a:xfrm>
        </p:grpSpPr>
        <p:sp>
          <p:nvSpPr>
            <p:cNvPr id="7" name="矩形 6"/>
            <p:cNvSpPr/>
            <p:nvPr/>
          </p:nvSpPr>
          <p:spPr>
            <a:xfrm>
              <a:off x="184150" y="139700"/>
              <a:ext cx="11823700" cy="6578600"/>
            </a:xfrm>
            <a:prstGeom prst="rect">
              <a:avLst/>
            </a:prstGeom>
            <a:solidFill>
              <a:srgbClr val="000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349250" y="292100"/>
              <a:ext cx="11493500" cy="6273800"/>
            </a:xfrm>
            <a:prstGeom prst="rect">
              <a:avLst/>
            </a:prstGeom>
            <a:solidFill>
              <a:srgbClr val="F5F3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10" name="五边形 9"/>
          <p:cNvSpPr/>
          <p:nvPr userDrawn="1"/>
        </p:nvSpPr>
        <p:spPr>
          <a:xfrm>
            <a:off x="163725" y="548640"/>
            <a:ext cx="648910" cy="402336"/>
          </a:xfrm>
          <a:prstGeom prst="homePlate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141596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148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456300" y="1555200"/>
            <a:ext cx="3924808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4762800" y="1555200"/>
            <a:ext cx="39204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2023/4/30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65855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7676100" y="914400"/>
            <a:ext cx="783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1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85800" y="914400"/>
            <a:ext cx="6876900" cy="5029200"/>
          </a:xfrm>
        </p:spPr>
        <p:txBody>
          <a:bodyPr vert="eaVert" lIns="46800" tIns="46800" rIns="46800" bIns="46800"/>
          <a:lstStyle>
            <a:lvl1pPr marL="171450" indent="-171450">
              <a:spcAft>
                <a:spcPts val="750"/>
              </a:spcAft>
              <a:defRPr spc="225"/>
            </a:lvl1pPr>
            <a:lvl2pPr marL="514350" indent="-171450">
              <a:defRPr spc="225"/>
            </a:lvl2pPr>
            <a:lvl3pPr marL="857250" indent="-171450">
              <a:defRPr spc="225"/>
            </a:lvl3pPr>
            <a:lvl4pPr marL="1200150" indent="-171450">
              <a:defRPr spc="225"/>
            </a:lvl4pPr>
            <a:lvl5pPr marL="1543050" indent="-171450">
              <a:defRPr spc="225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331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456300" y="608400"/>
            <a:ext cx="82269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456300" y="1490400"/>
            <a:ext cx="82269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4590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3087000" y="6314400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66582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  <p:extLst>
      <p:ext uri="{BB962C8B-B14F-4D97-AF65-F5344CB8AC3E}">
        <p14:creationId xmlns:p14="http://schemas.microsoft.com/office/powerpoint/2010/main" val="232649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700" b="1" u="none" strike="noStrike" kern="1200" cap="none" spc="225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750"/>
        </a:spcAft>
        <a:buFont typeface="Arial" panose="020B0604020202020204" pitchFamily="34" charset="0"/>
        <a:buChar char="●"/>
        <a:defRPr sz="135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450"/>
        </a:spcAft>
        <a:buFont typeface="Arial" panose="020B0604020202020204" pitchFamily="34" charset="0"/>
        <a:buChar char="●"/>
        <a:tabLst>
          <a:tab pos="1207294" algn="l"/>
          <a:tab pos="1207294" algn="l"/>
          <a:tab pos="1207294" algn="l"/>
          <a:tab pos="1207294" algn="l"/>
        </a:tabLst>
        <a:defRPr sz="120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450"/>
        </a:spcAft>
        <a:buFont typeface="Arial" panose="020B0604020202020204" pitchFamily="34" charset="0"/>
        <a:buChar char="●"/>
        <a:defRPr sz="120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225"/>
        </a:spcAft>
        <a:buFont typeface="Wingdings" panose="05000000000000000000" charset="0"/>
        <a:buChar char=""/>
        <a:defRPr sz="105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225"/>
        </a:spcAft>
        <a:buFont typeface="Arial" panose="020B0604020202020204" pitchFamily="34" charset="0"/>
        <a:buChar char="•"/>
        <a:defRPr sz="105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5216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38913"/>
          <p:cNvSpPr>
            <a:spLocks noGrp="1"/>
          </p:cNvSpPr>
          <p:nvPr/>
        </p:nvSpPr>
        <p:spPr>
          <a:xfrm>
            <a:off x="79058" y="307375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第四章作业</a:t>
            </a:r>
            <a:r>
              <a:rPr lang="en-US" altLang="zh-CN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——</a:t>
            </a:r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贪心算法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61E30FB-672D-8441-4134-3349D43C632A}"/>
              </a:ext>
            </a:extLst>
          </p:cNvPr>
          <p:cNvSpPr txBox="1"/>
          <p:nvPr/>
        </p:nvSpPr>
        <p:spPr>
          <a:xfrm>
            <a:off x="79058" y="993472"/>
            <a:ext cx="8723871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noProof="1">
                <a:latin typeface="微软雅黑" panose="020B0503020204020204" pitchFamily="34" charset="-122"/>
                <a:ea typeface="微软雅黑" panose="020B0503020204020204" pitchFamily="34" charset="-122"/>
              </a:rPr>
              <a:t>一、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买卖股票的最佳时机（含⼿续费）</a:t>
            </a:r>
            <a:endParaRPr lang="en-US" altLang="zh-CN" sz="2000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1800" noProof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【问题描述】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给定⼀个整数数组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2000" b="0" dirty="0">
                <a:solidFill>
                  <a:srgbClr val="1F0909"/>
                </a:solidFill>
                <a:effectLst/>
                <a:latin typeface="PTSerif-Regular"/>
              </a:rPr>
              <a:t>prices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，其中第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2000" b="0" dirty="0" err="1">
                <a:solidFill>
                  <a:srgbClr val="1F0909"/>
                </a:solidFill>
                <a:effectLst/>
                <a:latin typeface="PTSerif-Regular"/>
              </a:rPr>
              <a:t>i</a:t>
            </a:r>
            <a:r>
              <a:rPr lang="en-US" altLang="zh-CN" sz="20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个元素代表了第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2000" b="0" dirty="0" err="1">
                <a:solidFill>
                  <a:srgbClr val="1F0909"/>
                </a:solidFill>
                <a:effectLst/>
                <a:latin typeface="PTSerif-Regular"/>
              </a:rPr>
              <a:t>i</a:t>
            </a:r>
            <a:r>
              <a:rPr lang="en-US" altLang="zh-CN" sz="20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天的股票价格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；⾮负整数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2000" b="0" dirty="0">
                <a:solidFill>
                  <a:srgbClr val="1F0909"/>
                </a:solidFill>
                <a:effectLst/>
                <a:latin typeface="PTSerif-Regular"/>
              </a:rPr>
              <a:t>fee 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代表了交 易股票的⼿续费⽤。 你可以⽆限次地完成交易，但是你每笔交易都需要付⼿续费。如果你已经购买了⼀个股票， 在卖出它之前你就不能再继续购买股票了。 返回获得利润的最⼤值。 注意：这⾥的⼀笔交易指买⼊持有并卖出股票的整个过程，每笔交易你只需要为⽀付⼀次⼿ 续费。</a:t>
            </a:r>
            <a:endParaRPr lang="en-US" altLang="zh-CN" sz="2000" b="0" dirty="0">
              <a:solidFill>
                <a:srgbClr val="1F0909"/>
              </a:solidFill>
              <a:effectLst/>
              <a:latin typeface="STSongti-SC-Regular"/>
            </a:endParaRPr>
          </a:p>
          <a:p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1: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输⼊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prices = [1, 3, 2, 8, 4, 9], fee = 2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8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时间复杂度：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O(n) n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为数字长度 空间复杂度：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O(n)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需要⼀个字符串，转化为字符串操作更⽅便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解释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能够达到的最⼤利润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在此处买⼊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prices[0] = 1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在此处卖出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prices[3] = 8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在此处买⼊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prices[4] = 4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在此处卖出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prices[5] = 9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总利润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((8 - 1) - 2) + ((9 - 4) - 2) = 8.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25059472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3D62078-3EBF-E9F6-DD9F-5836489E5B4C}"/>
              </a:ext>
            </a:extLst>
          </p:cNvPr>
          <p:cNvSpPr txBox="1"/>
          <p:nvPr/>
        </p:nvSpPr>
        <p:spPr>
          <a:xfrm>
            <a:off x="79058" y="918404"/>
            <a:ext cx="8723871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二、分发糖果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zh-CN" sz="2000" noProof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【问题描述】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 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⽼师想给孩⼦们分发糖果，有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2000" b="0" dirty="0">
                <a:solidFill>
                  <a:srgbClr val="1F0909"/>
                </a:solidFill>
                <a:effectLst/>
                <a:latin typeface="PTSerif-Regular"/>
              </a:rPr>
              <a:t>N 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个孩⼦站成了⼀条直线，⽼师会根据每个孩⼦的表现，预先 给他们评分。 你需要按照以下要求，帮助⽼师给这些孩⼦分发糖果：</a:t>
            </a:r>
            <a:endParaRPr lang="en-US" altLang="zh-CN" sz="2000" b="0" dirty="0">
              <a:solidFill>
                <a:srgbClr val="1F0909"/>
              </a:solidFill>
              <a:effectLst/>
              <a:latin typeface="STSongti-SC-Regular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每个孩⼦⾄少分配到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2000" b="0" dirty="0">
                <a:solidFill>
                  <a:srgbClr val="1F0909"/>
                </a:solidFill>
                <a:effectLst/>
                <a:latin typeface="PTSerif-Regular"/>
              </a:rPr>
              <a:t>1 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个糖果。 </a:t>
            </a:r>
            <a:endParaRPr lang="en-US" altLang="zh-CN" sz="2000" dirty="0">
              <a:solidFill>
                <a:srgbClr val="1F0909"/>
              </a:solidFill>
              <a:latin typeface="STSongti-SC-Regular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相邻的孩⼦中，评分⾼的孩⼦必须获得更多的糖果。</a:t>
            </a:r>
            <a:endParaRPr lang="en-US" altLang="zh-CN" sz="2000" b="1" dirty="0">
              <a:solidFill>
                <a:srgbClr val="FF0000"/>
              </a:solidFill>
              <a:latin typeface="Consolas" panose="020B0609020204030204" pitchFamily="49" charset="0"/>
              <a:ea typeface="楷体" panose="02010609060101010101" pitchFamily="49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000" dirty="0">
                <a:solidFill>
                  <a:srgbClr val="1F0909"/>
                </a:solidFill>
                <a:latin typeface="STSongti-SC-Regular"/>
              </a:rPr>
              <a:t>按照上述分配方案，求解</a:t>
            </a:r>
            <a:r>
              <a:rPr lang="zh-CN" altLang="en-US" sz="2000" b="0" dirty="0">
                <a:solidFill>
                  <a:srgbClr val="1F0909"/>
                </a:solidFill>
                <a:effectLst/>
                <a:latin typeface="STSongti-SC-Regular"/>
              </a:rPr>
              <a:t>⽼师⾄少需要准备多少颗糖果呢？</a:t>
            </a:r>
            <a:endParaRPr lang="en-US" altLang="zh-CN" sz="2000" b="0" dirty="0">
              <a:solidFill>
                <a:srgbClr val="1F0909"/>
              </a:solidFill>
              <a:effectLst/>
              <a:latin typeface="STSongti-SC-Regular"/>
            </a:endParaRPr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1: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输⼊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[1,0,2]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5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解释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你可以分别给这三个孩⼦分发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、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、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颗糖果。 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2: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输⼊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[1,2,2]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4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解释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你可以分别给这三个孩⼦分发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、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、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颗糖果。 第三个孩⼦只得到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颗糖果，这已满⾜上述两个条件。</a:t>
            </a:r>
            <a:endParaRPr lang="zh-CN" altLang="en-US" dirty="0"/>
          </a:p>
        </p:txBody>
      </p:sp>
      <p:sp>
        <p:nvSpPr>
          <p:cNvPr id="2" name="标题 38913">
            <a:extLst>
              <a:ext uri="{FF2B5EF4-FFF2-40B4-BE49-F238E27FC236}">
                <a16:creationId xmlns:a16="http://schemas.microsoft.com/office/drawing/2014/main" id="{165C555D-42BF-AF9A-2FAF-FC1665145381}"/>
              </a:ext>
            </a:extLst>
          </p:cNvPr>
          <p:cNvSpPr>
            <a:spLocks noGrp="1"/>
          </p:cNvSpPr>
          <p:nvPr/>
        </p:nvSpPr>
        <p:spPr>
          <a:xfrm>
            <a:off x="79058" y="307375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第四章作业</a:t>
            </a:r>
            <a:r>
              <a:rPr lang="en-US" altLang="zh-CN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——</a:t>
            </a:r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贪心算法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3458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6A419CF-C9F7-3473-00B4-7A7F943CDF0E}"/>
              </a:ext>
            </a:extLst>
          </p:cNvPr>
          <p:cNvSpPr txBox="1"/>
          <p:nvPr/>
        </p:nvSpPr>
        <p:spPr>
          <a:xfrm>
            <a:off x="0" y="796157"/>
            <a:ext cx="8974327" cy="59525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000" b="1" noProof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三、柠檬水找零</a:t>
            </a:r>
            <a:endParaRPr lang="en-US" altLang="zh-CN" sz="2000" b="1" noProof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ts val="3200"/>
              </a:lnSpc>
            </a:pPr>
            <a:r>
              <a:rPr lang="zh-CN" altLang="zh-CN" sz="2000" noProof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【问题描述】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在柠檬⽔摊上，每⼀杯柠檬⽔的售价为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美元。 顾客排队购买你的产品，（按账单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bills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⽀付的顺序）⼀次购买⼀杯。 每位顾客只买⼀杯柠檬⽔，然后向你付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美元、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10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美元或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20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美元。你必须给每个顾客正确找零，也就是说净交易是每位顾客向你⽀付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美元。注意，⼀开始你⼿头没有任何零钱。 如果你能给每位顾客正确找零，返回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true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，否则返回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false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。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 0 &lt;= </a:t>
            </a:r>
            <a:r>
              <a:rPr lang="en-US" altLang="zh-CN" sz="1800" b="0" dirty="0" err="1">
                <a:solidFill>
                  <a:srgbClr val="1F0909"/>
                </a:solidFill>
                <a:effectLst/>
                <a:latin typeface="PTSerif-Regular"/>
              </a:rPr>
              <a:t>bills.length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 &lt;= 10000 bills[</a:t>
            </a:r>
            <a:r>
              <a:rPr lang="en-US" altLang="zh-CN" sz="1800" b="0" dirty="0" err="1">
                <a:solidFill>
                  <a:srgbClr val="1F0909"/>
                </a:solidFill>
                <a:effectLst/>
                <a:latin typeface="PTSerif-Regular"/>
              </a:rPr>
              <a:t>i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]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不是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 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就是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 10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或是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 20 </a:t>
            </a:r>
            <a:endParaRPr lang="en-US" altLang="zh-CN" sz="1800" b="0" dirty="0">
              <a:solidFill>
                <a:srgbClr val="1F0909"/>
              </a:solidFill>
              <a:effectLst/>
              <a:latin typeface="STSongti-SC-Regular"/>
            </a:endParaRPr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： 输⼊：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STSongti-SC-Regular"/>
              </a:rPr>
              <a:t>bills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[5,5,5,10,20]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true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解释： 前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3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位顾客那⾥，我们按顺序收取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3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张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美元的钞票。 第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4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位顾客那⾥，我们收取⼀张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10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美元的钞票，并返还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美元。 第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位顾客那⾥，我们找还⼀张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10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美元的钞票和⼀张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美元的钞票。 由于所有客户都得到了正确的找零，所以我们输出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true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。 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dirty="0">
                <a:solidFill>
                  <a:srgbClr val="1F0909"/>
                </a:solidFill>
                <a:latin typeface="PTSerif-Regular"/>
              </a:rPr>
              <a:t>2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： 输⼊：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STSongti-SC-Regular"/>
              </a:rPr>
              <a:t>bills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[5,5,10,10,20]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false </a:t>
            </a:r>
            <a:endParaRPr lang="zh-CN" altLang="en-US" sz="2000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解释： 前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位顾客那⾥，我们按顺序收取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张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美元的钞票。 对于接下来的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位顾客，我们收取⼀张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10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美元的钞票，然后返还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美元。 对于最后⼀位顾客，我们⽆法退回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15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美元，因为我们现在只有两张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10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美元的钞票。 由于不是每位顾客都得到了正确的找零，所以答案是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false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。</a:t>
            </a:r>
            <a:endParaRPr lang="zh-CN" altLang="en-US" sz="2000" dirty="0"/>
          </a:p>
          <a:p>
            <a:pPr>
              <a:lnSpc>
                <a:spcPts val="3200"/>
              </a:lnSpc>
            </a:pPr>
            <a:endParaRPr lang="zh-CN" altLang="zh-CN" sz="2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标题 38913">
            <a:extLst>
              <a:ext uri="{FF2B5EF4-FFF2-40B4-BE49-F238E27FC236}">
                <a16:creationId xmlns:a16="http://schemas.microsoft.com/office/drawing/2014/main" id="{6D9CE3E1-B135-3A77-0192-B13472AAE259}"/>
              </a:ext>
            </a:extLst>
          </p:cNvPr>
          <p:cNvSpPr>
            <a:spLocks noGrp="1"/>
          </p:cNvSpPr>
          <p:nvPr/>
        </p:nvSpPr>
        <p:spPr>
          <a:xfrm>
            <a:off x="79058" y="307375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第四章作业</a:t>
            </a:r>
            <a:r>
              <a:rPr lang="en-US" altLang="zh-CN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——</a:t>
            </a:r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贪心算法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7078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8913">
            <a:extLst>
              <a:ext uri="{FF2B5EF4-FFF2-40B4-BE49-F238E27FC236}">
                <a16:creationId xmlns:a16="http://schemas.microsoft.com/office/drawing/2014/main" id="{4DA96994-0BFF-82F6-4D74-7240838DEC75}"/>
              </a:ext>
            </a:extLst>
          </p:cNvPr>
          <p:cNvSpPr>
            <a:spLocks noGrp="1"/>
          </p:cNvSpPr>
          <p:nvPr/>
        </p:nvSpPr>
        <p:spPr>
          <a:xfrm>
            <a:off x="79058" y="307375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第四章作业</a:t>
            </a:r>
            <a:r>
              <a:rPr lang="en-US" altLang="zh-CN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——</a:t>
            </a:r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贪心算法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2CCBD8C-45C9-4837-9DC0-CD47CEBB4E01}"/>
              </a:ext>
            </a:extLst>
          </p:cNvPr>
          <p:cNvSpPr txBox="1"/>
          <p:nvPr/>
        </p:nvSpPr>
        <p:spPr>
          <a:xfrm>
            <a:off x="144961" y="1233261"/>
            <a:ext cx="8567352" cy="4688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noProof="1">
                <a:latin typeface="微软雅黑" panose="020B0503020204020204" pitchFamily="34" charset="-122"/>
                <a:ea typeface="微软雅黑" panose="020B0503020204020204" pitchFamily="34" charset="-122"/>
              </a:rPr>
              <a:t>四、单调递增数字</a:t>
            </a:r>
            <a:endParaRPr lang="en-US" altLang="zh-CN" sz="2000" noProof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3200"/>
              </a:lnSpc>
            </a:pPr>
            <a:r>
              <a:rPr lang="zh-CN" altLang="zh-CN" b="1" noProof="1">
                <a:solidFill>
                  <a:srgbClr val="FF0000"/>
                </a:solidFill>
                <a:latin typeface="PTSerif-Regular"/>
              </a:rPr>
              <a:t>【问题描述】</a:t>
            </a:r>
            <a:r>
              <a:rPr lang="zh-CN" altLang="en-US" dirty="0">
                <a:solidFill>
                  <a:srgbClr val="1F0909"/>
                </a:solidFill>
                <a:latin typeface="PTSerif-Regular"/>
              </a:rPr>
              <a:t>给定⼀个⾮负整数 </a:t>
            </a:r>
            <a:r>
              <a:rPr lang="en-US" altLang="zh-CN" dirty="0">
                <a:solidFill>
                  <a:srgbClr val="1F0909"/>
                </a:solidFill>
                <a:latin typeface="PTSerif-Regular"/>
              </a:rPr>
              <a:t>N</a:t>
            </a:r>
            <a:r>
              <a:rPr lang="zh-CN" altLang="en-US" dirty="0">
                <a:solidFill>
                  <a:srgbClr val="1F0909"/>
                </a:solidFill>
                <a:latin typeface="PTSerif-Regular"/>
              </a:rPr>
              <a:t>，找出⼩于或等于 </a:t>
            </a:r>
            <a:r>
              <a:rPr lang="en-US" altLang="zh-CN" dirty="0">
                <a:solidFill>
                  <a:srgbClr val="1F0909"/>
                </a:solidFill>
                <a:latin typeface="PTSerif-Regular"/>
              </a:rPr>
              <a:t>N </a:t>
            </a:r>
            <a:r>
              <a:rPr lang="zh-CN" altLang="en-US" dirty="0">
                <a:solidFill>
                  <a:srgbClr val="1F0909"/>
                </a:solidFill>
                <a:latin typeface="PTSerif-Regular"/>
              </a:rPr>
              <a:t>的最⼤的整数，同时这个整数需要满⾜其各个位数 上的数字是单调递增。 （当且仅当每个相邻位数上的数字 </a:t>
            </a:r>
            <a:r>
              <a:rPr lang="en-US" altLang="zh-CN" dirty="0">
                <a:solidFill>
                  <a:srgbClr val="1F0909"/>
                </a:solidFill>
                <a:latin typeface="PTSerif-Regular"/>
              </a:rPr>
              <a:t>x </a:t>
            </a:r>
            <a:r>
              <a:rPr lang="zh-CN" altLang="en-US" dirty="0">
                <a:solidFill>
                  <a:srgbClr val="1F0909"/>
                </a:solidFill>
                <a:latin typeface="PTSerif-Regular"/>
              </a:rPr>
              <a:t>和 </a:t>
            </a:r>
            <a:r>
              <a:rPr lang="en-US" altLang="zh-CN" dirty="0">
                <a:solidFill>
                  <a:srgbClr val="1F0909"/>
                </a:solidFill>
                <a:latin typeface="PTSerif-Regular"/>
              </a:rPr>
              <a:t>y </a:t>
            </a:r>
            <a:r>
              <a:rPr lang="zh-CN" altLang="en-US" dirty="0">
                <a:solidFill>
                  <a:srgbClr val="1F0909"/>
                </a:solidFill>
                <a:latin typeface="PTSerif-Regular"/>
              </a:rPr>
              <a:t>满⾜ </a:t>
            </a:r>
            <a:r>
              <a:rPr lang="en-US" altLang="zh-CN" dirty="0">
                <a:solidFill>
                  <a:srgbClr val="1F0909"/>
                </a:solidFill>
                <a:latin typeface="PTSerif-Regular"/>
              </a:rPr>
              <a:t>x &lt;= y </a:t>
            </a:r>
            <a:r>
              <a:rPr lang="zh-CN" altLang="en-US" dirty="0">
                <a:solidFill>
                  <a:srgbClr val="1F0909"/>
                </a:solidFill>
                <a:latin typeface="PTSerif-Regular"/>
              </a:rPr>
              <a:t>时，我们称这个整数是单调递增的。）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 </a:t>
            </a:r>
            <a:endParaRPr lang="en-US" altLang="zh-CN" sz="1800" b="0" dirty="0">
              <a:solidFill>
                <a:srgbClr val="1F0909"/>
              </a:solidFill>
              <a:effectLst/>
              <a:latin typeface="STSongti-SC-Regular"/>
            </a:endParaRPr>
          </a:p>
          <a:p>
            <a:pPr>
              <a:lnSpc>
                <a:spcPts val="3200"/>
              </a:lnSpc>
            </a:pP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1: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输⼊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N = 10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9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2: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输⼊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N = 1234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1234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3: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输⼊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N = 332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299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说明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: N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是在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[0, 10^9]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范围内的⼀个整数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2087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FD828BC-8CA1-FD41-AFE5-7FDDFD9119F6}"/>
              </a:ext>
            </a:extLst>
          </p:cNvPr>
          <p:cNvSpPr txBox="1"/>
          <p:nvPr/>
        </p:nvSpPr>
        <p:spPr>
          <a:xfrm>
            <a:off x="0" y="810191"/>
            <a:ext cx="9024552" cy="60478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noProof="1">
                <a:latin typeface="微软雅黑" panose="020B0503020204020204" pitchFamily="34" charset="-122"/>
                <a:ea typeface="微软雅黑" panose="020B0503020204020204" pitchFamily="34" charset="-122"/>
              </a:rPr>
              <a:t>五、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引爆⽓球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noProof="1">
                <a:solidFill>
                  <a:srgbClr val="FF0000"/>
                </a:solidFill>
                <a:latin typeface="PTSerif-Regular"/>
              </a:rPr>
              <a:t>【问题描述】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在⼆维空间中有许多球形的⽓球。对于每个⽓球，提供的输⼊是⽔平⽅向上，⽓球直径的开 始和结束坐标。由于它是⽔平的，所以纵坐标并不重要，因此只要知道开始和结束的横坐标 就⾜够了。开始坐标总是⼩于结束坐标。 ⼀⽀⼸箭可以沿着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x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轴从不同点完全垂直地射出。在坐标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x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处射出⼀⽀箭，若有⼀个⽓球的 直径的开始和结束坐标为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 err="1">
                <a:solidFill>
                  <a:srgbClr val="1F0909"/>
                </a:solidFill>
                <a:effectLst/>
                <a:latin typeface="PTSerif-Regular"/>
              </a:rPr>
              <a:t>xstart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，</a:t>
            </a:r>
            <a:r>
              <a:rPr lang="en-US" altLang="zh-CN" sz="1800" b="0" dirty="0" err="1">
                <a:solidFill>
                  <a:srgbClr val="1F0909"/>
                </a:solidFill>
                <a:effectLst/>
                <a:latin typeface="PTSerif-Regular"/>
              </a:rPr>
              <a:t>xend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，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且满⾜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 err="1">
                <a:solidFill>
                  <a:srgbClr val="1F0909"/>
                </a:solidFill>
                <a:effectLst/>
                <a:latin typeface="PTSerif-Regular"/>
              </a:rPr>
              <a:t>xstart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 ≤ x ≤ </a:t>
            </a:r>
            <a:r>
              <a:rPr lang="en-US" altLang="zh-CN" sz="1800" b="0" dirty="0" err="1">
                <a:solidFill>
                  <a:srgbClr val="1F0909"/>
                </a:solidFill>
                <a:effectLst/>
                <a:latin typeface="PTSerif-Regular"/>
              </a:rPr>
              <a:t>xend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，则该⽓球会被引爆。可 以射出的⼸箭的数量没有限制。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⼸箭⼀旦被射出之后，可以⽆限地前进。我们想找到使得所 有⽓球全部被引爆，所需的⼸箭的最⼩数量。 给你⼀个数组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points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，其中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points [</a:t>
            </a:r>
            <a:r>
              <a:rPr lang="en-US" altLang="zh-CN" sz="1800" b="0" dirty="0" err="1">
                <a:solidFill>
                  <a:srgbClr val="1F0909"/>
                </a:solidFill>
                <a:effectLst/>
                <a:latin typeface="PTSerif-Regular"/>
              </a:rPr>
              <a:t>i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] = [</a:t>
            </a:r>
            <a:r>
              <a:rPr lang="en-US" altLang="zh-CN" sz="1800" b="0" dirty="0" err="1">
                <a:solidFill>
                  <a:srgbClr val="1F0909"/>
                </a:solidFill>
                <a:effectLst/>
                <a:latin typeface="PTSerif-Regular"/>
              </a:rPr>
              <a:t>xstart,xend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]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，返回引爆所有⽓球所必须射出的最⼩ ⼸箭数。 </a:t>
            </a:r>
            <a:endParaRPr lang="en-US" altLang="zh-CN" sz="1800" b="0" dirty="0">
              <a:solidFill>
                <a:srgbClr val="1F0909"/>
              </a:solidFill>
              <a:effectLst/>
              <a:latin typeface="STSongti-SC-Regular"/>
            </a:endParaRPr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： 输⼊：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points = [[10,16],[2,8],[1,6],[7,12]]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解释：对于该样例，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x = 6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可以射爆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[2,8],[1,6]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两个⽓球，以及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x = 11 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射爆另外两个⽓球 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： 输⼊：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points = [[1,2],[3,4],[5,6],[7,8]]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4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3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： 输⼊：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points = [[1,2],[2,3],[3,4],[4,5]]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2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4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： 输⼊：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points = [[1,2]]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⽰例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PTSerif-Regular"/>
              </a:rPr>
              <a:t> 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5</a:t>
            </a:r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： 输⼊：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points = [[2,3],[2,3]] </a:t>
            </a:r>
            <a:endParaRPr lang="zh-CN" altLang="en-US" dirty="0"/>
          </a:p>
          <a:p>
            <a:r>
              <a:rPr lang="zh-CN" altLang="en-US" sz="1800" b="0" dirty="0">
                <a:solidFill>
                  <a:srgbClr val="1F0909"/>
                </a:solidFill>
                <a:effectLst/>
                <a:latin typeface="STSongti-SC-Regular"/>
              </a:rPr>
              <a:t>输出：</a:t>
            </a:r>
            <a:r>
              <a:rPr lang="en-US" altLang="zh-CN" sz="1800" b="0" dirty="0">
                <a:solidFill>
                  <a:srgbClr val="1F0909"/>
                </a:solidFill>
                <a:effectLst/>
                <a:latin typeface="PTSerif-Regular"/>
              </a:rPr>
              <a:t>1</a:t>
            </a:r>
            <a:endParaRPr lang="zh-CN" altLang="en-US" dirty="0"/>
          </a:p>
          <a:p>
            <a:endParaRPr lang="zh-CN" altLang="en-US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标题 38913">
            <a:extLst>
              <a:ext uri="{FF2B5EF4-FFF2-40B4-BE49-F238E27FC236}">
                <a16:creationId xmlns:a16="http://schemas.microsoft.com/office/drawing/2014/main" id="{4BBB7F32-03AE-9D71-FCE4-04E0F656FAEE}"/>
              </a:ext>
            </a:extLst>
          </p:cNvPr>
          <p:cNvSpPr>
            <a:spLocks noGrp="1"/>
          </p:cNvSpPr>
          <p:nvPr/>
        </p:nvSpPr>
        <p:spPr>
          <a:xfrm>
            <a:off x="79058" y="307375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第四章作业</a:t>
            </a:r>
            <a:r>
              <a:rPr lang="en-US" altLang="zh-CN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——</a:t>
            </a:r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贪心算法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34818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自定义设计方案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1076</TotalTime>
  <Words>1278</Words>
  <Application>Microsoft Office PowerPoint</Application>
  <PresentationFormat>全屏显示(4:3)</PresentationFormat>
  <Paragraphs>60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18" baseType="lpstr">
      <vt:lpstr>PTSerif-Regular</vt:lpstr>
      <vt:lpstr>STSongti-SC-Regular</vt:lpstr>
      <vt:lpstr>宋体</vt:lpstr>
      <vt:lpstr>微软雅黑</vt:lpstr>
      <vt:lpstr>造字工房言宋体</vt:lpstr>
      <vt:lpstr>Arial</vt:lpstr>
      <vt:lpstr>Calibri</vt:lpstr>
      <vt:lpstr>Calibri Light</vt:lpstr>
      <vt:lpstr>Consolas</vt:lpstr>
      <vt:lpstr>Times New Roman</vt:lpstr>
      <vt:lpstr>Wingdings</vt:lpstr>
      <vt:lpstr>自定义设计方案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yanning</dc:creator>
  <cp:lastModifiedBy>lu yanning</cp:lastModifiedBy>
  <cp:revision>10</cp:revision>
  <dcterms:created xsi:type="dcterms:W3CDTF">2023-03-11T02:41:40Z</dcterms:created>
  <dcterms:modified xsi:type="dcterms:W3CDTF">2023-04-30T14:42:21Z</dcterms:modified>
</cp:coreProperties>
</file>

<file path=docProps/thumbnail.jpeg>
</file>